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0" r:id="rId4"/>
    <p:sldId id="271" r:id="rId5"/>
    <p:sldId id="280" r:id="rId6"/>
    <p:sldId id="260" r:id="rId7"/>
    <p:sldId id="281" r:id="rId8"/>
    <p:sldId id="263" r:id="rId9"/>
    <p:sldId id="288" r:id="rId10"/>
    <p:sldId id="276" r:id="rId11"/>
    <p:sldId id="264" r:id="rId12"/>
    <p:sldId id="265" r:id="rId13"/>
    <p:sldId id="266" r:id="rId14"/>
    <p:sldId id="267" r:id="rId15"/>
    <p:sldId id="289" r:id="rId16"/>
    <p:sldId id="290" r:id="rId17"/>
    <p:sldId id="269" r:id="rId18"/>
    <p:sldId id="277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32"/>
    <a:srgbClr val="EEEB23"/>
    <a:srgbClr val="6186FF"/>
    <a:srgbClr val="5548FF"/>
    <a:srgbClr val="855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PER F</c:v>
                </c:pt>
                <c:pt idx="1">
                  <c:v>LOC F</c:v>
                </c:pt>
                <c:pt idx="2">
                  <c:v>ORG F</c:v>
                </c:pt>
                <c:pt idx="3">
                  <c:v>Iden. F</c:v>
                </c:pt>
                <c:pt idx="4">
                  <c:v>Class. Acc.</c:v>
                </c:pt>
                <c:pt idx="5">
                  <c:v>Overall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36.52</c:v>
                </c:pt>
                <c:pt idx="1">
                  <c:v>38.64</c:v>
                </c:pt>
                <c:pt idx="2">
                  <c:v>42.38</c:v>
                </c:pt>
                <c:pt idx="3">
                  <c:v>40.25</c:v>
                </c:pt>
                <c:pt idx="4">
                  <c:v>76.84</c:v>
                </c:pt>
                <c:pt idx="5">
                  <c:v>30.93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Our Approach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PER F</c:v>
                </c:pt>
                <c:pt idx="1">
                  <c:v>LOC F</c:v>
                </c:pt>
                <c:pt idx="2">
                  <c:v>ORG F</c:v>
                </c:pt>
                <c:pt idx="3">
                  <c:v>Iden. F</c:v>
                </c:pt>
                <c:pt idx="4">
                  <c:v>Class. Acc.</c:v>
                </c:pt>
                <c:pt idx="5">
                  <c:v>Overall F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77.69</c:v>
                </c:pt>
                <c:pt idx="1">
                  <c:v>60.0</c:v>
                </c:pt>
                <c:pt idx="2">
                  <c:v>70.55</c:v>
                </c:pt>
                <c:pt idx="3">
                  <c:v>70.59</c:v>
                </c:pt>
                <c:pt idx="4">
                  <c:v>95.0</c:v>
                </c:pt>
                <c:pt idx="5">
                  <c:v>67.06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421304"/>
        <c:axId val="2095058264"/>
      </c:barChart>
      <c:catAx>
        <c:axId val="2099421304"/>
        <c:scaling>
          <c:orientation val="minMax"/>
        </c:scaling>
        <c:delete val="0"/>
        <c:axPos val="b"/>
        <c:majorTickMark val="out"/>
        <c:minorTickMark val="none"/>
        <c:tickLblPos val="nextTo"/>
        <c:crossAx val="2095058264"/>
        <c:crosses val="autoZero"/>
        <c:auto val="1"/>
        <c:lblAlgn val="ctr"/>
        <c:lblOffset val="100"/>
        <c:noMultiLvlLbl val="0"/>
      </c:catAx>
      <c:valAx>
        <c:axId val="2095058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9421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54232-6A52-FE43-BDD3-DA41E684C9ED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ACA66-5563-C34B-96F1-F9DCCE89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1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logos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A66-5563-C34B-96F1-F9DCCE892B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? Big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A66-5563-C34B-96F1-F9DCCE892B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2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Language 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A66-5563-C34B-96F1-F9DCCE892B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2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A66-5563-C34B-96F1-F9DCCE892B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Rewrite the last</a:t>
            </a:r>
            <a:r>
              <a:rPr lang="en-US" baseline="0" dirty="0" smtClean="0"/>
              <a:t> bullet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A66-5563-C34B-96F1-F9DCCE892B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A66-5563-C34B-96F1-F9DCCE892B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9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A66-5563-C34B-96F1-F9DCCE892B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34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CA66-5563-C34B-96F1-F9DCCE892B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6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B0DD-3F98-0642-8EFF-7E9488392580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6729-05DE-E647-83A4-6397E3F4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B0DD-3F98-0642-8EFF-7E9488392580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6729-05DE-E647-83A4-6397E3F4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B0DD-3F98-0642-8EFF-7E9488392580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6729-05DE-E647-83A4-6397E3F4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9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B0DD-3F98-0642-8EFF-7E9488392580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6729-05DE-E647-83A4-6397E3F4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B0DD-3F98-0642-8EFF-7E9488392580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6729-05DE-E647-83A4-6397E3F4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B0DD-3F98-0642-8EFF-7E9488392580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6729-05DE-E647-83A4-6397E3F4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9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B0DD-3F98-0642-8EFF-7E9488392580}" type="datetimeFigureOut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6729-05DE-E647-83A4-6397E3F4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2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B0DD-3F98-0642-8EFF-7E9488392580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6729-05DE-E647-83A4-6397E3F4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3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B0DD-3F98-0642-8EFF-7E9488392580}" type="datetimeFigureOut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6729-05DE-E647-83A4-6397E3F4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B0DD-3F98-0642-8EFF-7E9488392580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6729-05DE-E647-83A4-6397E3F4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7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B0DD-3F98-0642-8EFF-7E9488392580}" type="datetimeFigureOut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6729-05DE-E647-83A4-6397E3F4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1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B0DD-3F98-0642-8EFF-7E9488392580}" type="datetimeFigureOut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6729-05DE-E647-83A4-6397E3F4F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jpg"/><Relationship Id="rId9" Type="http://schemas.openxmlformats.org/officeDocument/2006/relationships/image" Target="../media/image19.jpg"/><Relationship Id="rId10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4.emf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Multi-media Approach </a:t>
            </a:r>
            <a:r>
              <a:rPr lang="en-US" b="1" dirty="0" smtClean="0"/>
              <a:t>to Cross</a:t>
            </a:r>
            <a:r>
              <a:rPr lang="en-US" b="1" dirty="0"/>
              <a:t>-lingual Entity Knowledge Transfer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>
                <a:solidFill>
                  <a:schemeClr val="tx1"/>
                </a:solidFill>
              </a:rPr>
              <a:t>Di </a:t>
            </a:r>
            <a:r>
              <a:rPr lang="fr-FR" dirty="0" smtClean="0">
                <a:solidFill>
                  <a:schemeClr val="tx1"/>
                </a:solidFill>
              </a:rPr>
              <a:t>Lu, </a:t>
            </a:r>
            <a:r>
              <a:rPr lang="fr-FR" dirty="0" err="1">
                <a:solidFill>
                  <a:schemeClr val="tx1"/>
                </a:solidFill>
              </a:rPr>
              <a:t>Xiaoman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Pan, </a:t>
            </a:r>
            <a:r>
              <a:rPr lang="fr-FR" dirty="0">
                <a:solidFill>
                  <a:schemeClr val="tx1"/>
                </a:solidFill>
              </a:rPr>
              <a:t>Nima </a:t>
            </a:r>
            <a:r>
              <a:rPr lang="fr-FR" dirty="0" err="1" smtClean="0">
                <a:solidFill>
                  <a:schemeClr val="tx1"/>
                </a:solidFill>
              </a:rPr>
              <a:t>Pourdamghani</a:t>
            </a:r>
            <a:r>
              <a:rPr lang="fr-FR" dirty="0" smtClean="0">
                <a:solidFill>
                  <a:schemeClr val="tx1"/>
                </a:solidFill>
              </a:rPr>
              <a:t>,</a:t>
            </a:r>
          </a:p>
          <a:p>
            <a:r>
              <a:rPr lang="fr-FR" dirty="0" err="1" smtClean="0">
                <a:solidFill>
                  <a:schemeClr val="tx1"/>
                </a:solidFill>
              </a:rPr>
              <a:t>Shih</a:t>
            </a:r>
            <a:r>
              <a:rPr lang="fr-FR" dirty="0">
                <a:solidFill>
                  <a:schemeClr val="tx1"/>
                </a:solidFill>
              </a:rPr>
              <a:t>-Fu </a:t>
            </a:r>
            <a:r>
              <a:rPr lang="fr-FR" dirty="0" smtClean="0">
                <a:solidFill>
                  <a:schemeClr val="tx1"/>
                </a:solidFill>
              </a:rPr>
              <a:t>Chang, </a:t>
            </a:r>
            <a:r>
              <a:rPr lang="fr-FR" dirty="0">
                <a:solidFill>
                  <a:schemeClr val="tx1"/>
                </a:solidFill>
              </a:rPr>
              <a:t>Heng </a:t>
            </a:r>
            <a:r>
              <a:rPr lang="fr-FR" dirty="0" smtClean="0">
                <a:solidFill>
                  <a:schemeClr val="tx1"/>
                </a:solidFill>
              </a:rPr>
              <a:t>Ji, </a:t>
            </a:r>
            <a:r>
              <a:rPr lang="fr-FR" dirty="0">
                <a:solidFill>
                  <a:schemeClr val="tx1"/>
                </a:solidFill>
              </a:rPr>
              <a:t>Kevin </a:t>
            </a:r>
            <a:r>
              <a:rPr lang="fr-FR" dirty="0" smtClean="0">
                <a:solidFill>
                  <a:schemeClr val="tx1"/>
                </a:solidFill>
              </a:rPr>
              <a:t>Knight</a:t>
            </a:r>
          </a:p>
          <a:p>
            <a:r>
              <a:rPr lang="fr-FR" dirty="0" err="1"/>
              <a:t>Rensselaer</a:t>
            </a:r>
            <a:r>
              <a:rPr lang="fr-FR" dirty="0"/>
              <a:t> </a:t>
            </a:r>
            <a:r>
              <a:rPr lang="fr-FR" dirty="0" err="1"/>
              <a:t>Polytechnic</a:t>
            </a:r>
            <a:r>
              <a:rPr lang="fr-FR" dirty="0"/>
              <a:t> </a:t>
            </a:r>
            <a:r>
              <a:rPr lang="fr-FR" dirty="0" smtClean="0"/>
              <a:t>Institute, </a:t>
            </a:r>
            <a:r>
              <a:rPr lang="en-US" dirty="0"/>
              <a:t>University of Southern </a:t>
            </a:r>
            <a:r>
              <a:rPr lang="en-US" dirty="0" smtClean="0"/>
              <a:t>California, </a:t>
            </a:r>
            <a:r>
              <a:rPr lang="en-US" dirty="0"/>
              <a:t>Columbia </a:t>
            </a:r>
            <a:r>
              <a:rPr lang="en-US" dirty="0" smtClean="0"/>
              <a:t>University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endParaRPr lang="en-US" dirty="0"/>
          </a:p>
        </p:txBody>
      </p:sp>
      <p:pic>
        <p:nvPicPr>
          <p:cNvPr id="4" name="Picture 3" descr="lgpsealm (1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5579534"/>
            <a:ext cx="842430" cy="842430"/>
          </a:xfrm>
          <a:prstGeom prst="rect">
            <a:avLst/>
          </a:prstGeom>
        </p:spPr>
      </p:pic>
      <p:pic>
        <p:nvPicPr>
          <p:cNvPr id="5" name="Picture 4" descr="isi-rw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2" y="5556359"/>
            <a:ext cx="753535" cy="912174"/>
          </a:xfrm>
          <a:prstGeom prst="rect">
            <a:avLst/>
          </a:prstGeom>
        </p:spPr>
      </p:pic>
      <p:pic>
        <p:nvPicPr>
          <p:cNvPr id="6" name="Picture 5" descr="Columbia_University_Logo_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10" y="5474501"/>
            <a:ext cx="1456267" cy="9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1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37098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 1: name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94"/>
            <a:ext cx="8229600" cy="566120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it-IT" sz="2400" dirty="0" smtClean="0"/>
              <a:t>Spelling (</a:t>
            </a:r>
            <a:r>
              <a:rPr lang="it-IT" sz="2400" dirty="0" err="1" smtClean="0"/>
              <a:t>edit</a:t>
            </a:r>
            <a:r>
              <a:rPr lang="it-IT" sz="2400" dirty="0" smtClean="0"/>
              <a:t> </a:t>
            </a:r>
            <a:r>
              <a:rPr lang="it-IT" sz="2400" dirty="0" err="1" smtClean="0"/>
              <a:t>distance</a:t>
            </a:r>
            <a:r>
              <a:rPr lang="it-IT" sz="2400" dirty="0" smtClean="0"/>
              <a:t>, </a:t>
            </a:r>
            <a:r>
              <a:rPr lang="it-IT" sz="2400" dirty="0" err="1" smtClean="0"/>
              <a:t>substring</a:t>
            </a:r>
            <a:r>
              <a:rPr lang="it-IT" sz="2400" dirty="0" smtClean="0"/>
              <a:t>)</a:t>
            </a:r>
            <a:endParaRPr lang="it-IT" sz="2400" dirty="0"/>
          </a:p>
          <a:p>
            <a:pPr lvl="1">
              <a:buFont typeface="Arial"/>
              <a:buChar char="•"/>
            </a:pPr>
            <a:r>
              <a:rPr lang="pt-BR" sz="2000" dirty="0">
                <a:solidFill>
                  <a:srgbClr val="595959"/>
                </a:solidFill>
              </a:rPr>
              <a:t>[</a:t>
            </a:r>
            <a:r>
              <a:rPr lang="pt-BR" sz="2000" dirty="0" err="1" smtClean="0">
                <a:solidFill>
                  <a:srgbClr val="595959"/>
                </a:solidFill>
              </a:rPr>
              <a:t>Mogadishu</a:t>
            </a:r>
            <a:r>
              <a:rPr lang="pt-BR" sz="2000" dirty="0" smtClean="0">
                <a:solidFill>
                  <a:srgbClr val="595959"/>
                </a:solidFill>
              </a:rPr>
              <a:t>]</a:t>
            </a:r>
            <a:r>
              <a:rPr lang="pt-BR" sz="2000" baseline="-25000" dirty="0" smtClean="0">
                <a:solidFill>
                  <a:srgbClr val="595959"/>
                </a:solidFill>
              </a:rPr>
              <a:t>LOC</a:t>
            </a:r>
            <a:r>
              <a:rPr lang="pt-BR" sz="2000" dirty="0" smtClean="0">
                <a:solidFill>
                  <a:srgbClr val="595959"/>
                </a:solidFill>
              </a:rPr>
              <a:t> </a:t>
            </a:r>
            <a:r>
              <a:rPr lang="en-US" sz="2000" dirty="0" smtClean="0">
                <a:solidFill>
                  <a:srgbClr val="595959"/>
                </a:solidFill>
                <a:sym typeface="Wingdings"/>
              </a:rPr>
              <a:t></a:t>
            </a:r>
            <a:r>
              <a:rPr lang="pt-BR" sz="2000" dirty="0" smtClean="0">
                <a:solidFill>
                  <a:srgbClr val="595959"/>
                </a:solidFill>
              </a:rPr>
              <a:t>[</a:t>
            </a:r>
            <a:r>
              <a:rPr lang="es-ES_tradnl" sz="2000" dirty="0" err="1" smtClean="0">
                <a:solidFill>
                  <a:srgbClr val="595959"/>
                </a:solidFill>
              </a:rPr>
              <a:t>Mugadishu</a:t>
            </a:r>
            <a:r>
              <a:rPr lang="es-ES_tradnl" sz="2000" dirty="0" smtClean="0">
                <a:solidFill>
                  <a:srgbClr val="595959"/>
                </a:solidFill>
              </a:rPr>
              <a:t>]</a:t>
            </a:r>
            <a:r>
              <a:rPr lang="es-ES_tradnl" sz="2000" baseline="-25000" dirty="0" smtClean="0">
                <a:solidFill>
                  <a:srgbClr val="595959"/>
                </a:solidFill>
              </a:rPr>
              <a:t>LOC</a:t>
            </a:r>
            <a:endParaRPr lang="it-IT" sz="2000" dirty="0" smtClean="0">
              <a:solidFill>
                <a:srgbClr val="595959"/>
              </a:solidFill>
            </a:endParaRPr>
          </a:p>
          <a:p>
            <a:pPr>
              <a:buFont typeface="Wingdings" charset="2"/>
              <a:buChar char="v"/>
            </a:pPr>
            <a:r>
              <a:rPr lang="it-IT" sz="2400" dirty="0" err="1" smtClean="0"/>
              <a:t>Pronunciation</a:t>
            </a:r>
            <a:r>
              <a:rPr lang="it-IT" sz="2400" dirty="0" smtClean="0"/>
              <a:t> (</a:t>
            </a:r>
            <a:r>
              <a:rPr lang="it-IT" sz="2400" dirty="0" err="1" smtClean="0"/>
              <a:t>Soundex</a:t>
            </a:r>
            <a:r>
              <a:rPr lang="it-IT" sz="2400" dirty="0" smtClean="0"/>
              <a:t>, </a:t>
            </a:r>
            <a:r>
              <a:rPr lang="it-IT" sz="2400" dirty="0" err="1" smtClean="0"/>
              <a:t>Metaphone</a:t>
            </a:r>
            <a:r>
              <a:rPr lang="it-IT" sz="2400" dirty="0" smtClean="0"/>
              <a:t>, NYSIIS) </a:t>
            </a:r>
          </a:p>
          <a:p>
            <a:pPr lvl="1">
              <a:buFont typeface="Arial"/>
              <a:buChar char="•"/>
            </a:pPr>
            <a:r>
              <a:rPr lang="tr-TR" sz="1800" dirty="0" smtClean="0">
                <a:solidFill>
                  <a:srgbClr val="595959"/>
                </a:solidFill>
              </a:rPr>
              <a:t>[</a:t>
            </a:r>
            <a:r>
              <a:rPr lang="tr-TR" sz="1800" dirty="0" err="1" smtClean="0">
                <a:solidFill>
                  <a:srgbClr val="595959"/>
                </a:solidFill>
              </a:rPr>
              <a:t>Najeriya</a:t>
            </a:r>
            <a:r>
              <a:rPr lang="tr-TR" sz="1800" dirty="0" smtClean="0">
                <a:solidFill>
                  <a:srgbClr val="595959"/>
                </a:solidFill>
              </a:rPr>
              <a:t>]</a:t>
            </a:r>
            <a:r>
              <a:rPr lang="tr-TR" sz="1800" baseline="-25000" dirty="0" smtClean="0">
                <a:solidFill>
                  <a:srgbClr val="595959"/>
                </a:solidFill>
              </a:rPr>
              <a:t>LOC</a:t>
            </a:r>
            <a:r>
              <a:rPr lang="en-US" sz="1800" dirty="0" smtClean="0">
                <a:solidFill>
                  <a:srgbClr val="595959"/>
                </a:solidFill>
                <a:sym typeface="Wingdings"/>
              </a:rPr>
              <a:t></a:t>
            </a:r>
            <a:r>
              <a:rPr lang="tr-TR" sz="1800" dirty="0" smtClean="0">
                <a:solidFill>
                  <a:srgbClr val="595959"/>
                </a:solidFill>
              </a:rPr>
              <a:t>[</a:t>
            </a:r>
            <a:r>
              <a:rPr lang="de-DE" sz="1800" dirty="0" smtClean="0">
                <a:solidFill>
                  <a:srgbClr val="595959"/>
                </a:solidFill>
              </a:rPr>
              <a:t>Nigeria]</a:t>
            </a:r>
            <a:r>
              <a:rPr lang="de-DE" sz="1800" baseline="-25000" dirty="0" smtClean="0">
                <a:solidFill>
                  <a:srgbClr val="595959"/>
                </a:solidFill>
              </a:rPr>
              <a:t>LOC</a:t>
            </a:r>
            <a:endParaRPr lang="tr-TR" sz="1800" dirty="0" smtClean="0">
              <a:solidFill>
                <a:srgbClr val="595959"/>
              </a:solidFill>
            </a:endParaRPr>
          </a:p>
          <a:p>
            <a:pPr marL="457200" lvl="1" indent="0">
              <a:buNone/>
            </a:pPr>
            <a:r>
              <a:rPr lang="tr-TR" sz="1800" dirty="0" smtClean="0">
                <a:solidFill>
                  <a:srgbClr val="FF6600"/>
                </a:solidFill>
              </a:rPr>
              <a:t>{</a:t>
            </a:r>
            <a:r>
              <a:rPr lang="is-IS" sz="1800" dirty="0" smtClean="0">
                <a:solidFill>
                  <a:srgbClr val="FF6600"/>
                </a:solidFill>
              </a:rPr>
              <a:t>N260,</a:t>
            </a:r>
            <a:r>
              <a:rPr lang="en-US" sz="1800" dirty="0" smtClean="0">
                <a:solidFill>
                  <a:srgbClr val="FF6600"/>
                </a:solidFill>
              </a:rPr>
              <a:t> ['NJR', None], NAJARY</a:t>
            </a:r>
            <a:r>
              <a:rPr lang="tr-TR" sz="1800" dirty="0">
                <a:solidFill>
                  <a:srgbClr val="FF6600"/>
                </a:solidFill>
              </a:rPr>
              <a:t>}</a:t>
            </a:r>
            <a:r>
              <a:rPr lang="tr-TR" sz="1800" dirty="0" smtClean="0">
                <a:solidFill>
                  <a:srgbClr val="FF6600"/>
                </a:solidFill>
              </a:rPr>
              <a:t> </a:t>
            </a:r>
            <a:r>
              <a:rPr lang="tr-TR" sz="1800" dirty="0" err="1" smtClean="0">
                <a:solidFill>
                  <a:srgbClr val="FF6600"/>
                </a:solidFill>
              </a:rPr>
              <a:t>vs</a:t>
            </a:r>
            <a:r>
              <a:rPr lang="tr-TR" sz="1800" dirty="0" smtClean="0">
                <a:solidFill>
                  <a:srgbClr val="FF6600"/>
                </a:solidFill>
              </a:rPr>
              <a:t> </a:t>
            </a:r>
            <a:r>
              <a:rPr lang="de-DE" sz="1800" dirty="0">
                <a:solidFill>
                  <a:srgbClr val="FF6600"/>
                </a:solidFill>
              </a:rPr>
              <a:t>{</a:t>
            </a:r>
            <a:r>
              <a:rPr lang="is-IS" sz="1800" dirty="0" smtClean="0">
                <a:solidFill>
                  <a:srgbClr val="FF6600"/>
                </a:solidFill>
              </a:rPr>
              <a:t>N260, </a:t>
            </a:r>
            <a:r>
              <a:rPr lang="nl-NL" sz="1800" dirty="0" smtClean="0">
                <a:solidFill>
                  <a:srgbClr val="FF6600"/>
                </a:solidFill>
              </a:rPr>
              <a:t>['NJR', 'NKR'], </a:t>
            </a:r>
            <a:r>
              <a:rPr lang="hr-HR" sz="1800" dirty="0" smtClean="0">
                <a:solidFill>
                  <a:srgbClr val="FF6600"/>
                </a:solidFill>
              </a:rPr>
              <a:t>NAGAR</a:t>
            </a:r>
            <a:r>
              <a:rPr lang="tr-TR" sz="1800" dirty="0">
                <a:solidFill>
                  <a:srgbClr val="FF6600"/>
                </a:solidFill>
              </a:rPr>
              <a:t>}</a:t>
            </a:r>
            <a:endParaRPr lang="it-IT" sz="1800" dirty="0" smtClean="0">
              <a:solidFill>
                <a:srgbClr val="FF6600"/>
              </a:solidFill>
            </a:endParaRPr>
          </a:p>
          <a:p>
            <a:pPr>
              <a:buFont typeface="Wingdings" charset="2"/>
              <a:buChar char="v"/>
            </a:pPr>
            <a:r>
              <a:rPr lang="it-IT" sz="2400" dirty="0" smtClean="0"/>
              <a:t>Visual </a:t>
            </a:r>
            <a:r>
              <a:rPr lang="it-IT" sz="2400" dirty="0" err="1" smtClean="0"/>
              <a:t>Similarity</a:t>
            </a:r>
            <a:r>
              <a:rPr lang="it-IT" sz="2400" dirty="0" smtClean="0"/>
              <a:t>: </a:t>
            </a:r>
            <a:r>
              <a:rPr lang="en-US" sz="2400" dirty="0" smtClean="0"/>
              <a:t>Scale-invariant feature transform (SIFT) detector (Lowe, 1999) to count key points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Check if any two images </a:t>
            </a:r>
            <a:r>
              <a:rPr lang="en-US" sz="2000" dirty="0" smtClean="0">
                <a:solidFill>
                  <a:srgbClr val="595959"/>
                </a:solidFill>
              </a:rPr>
              <a:t>share more than 10% key-</a:t>
            </a:r>
            <a:r>
              <a:rPr lang="en-US" sz="2000" dirty="0" smtClean="0">
                <a:solidFill>
                  <a:srgbClr val="595959"/>
                </a:solidFill>
              </a:rPr>
              <a:t>points</a:t>
            </a:r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2" name="Picture 11" descr="img_similarity_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68" y="4352493"/>
            <a:ext cx="4088953" cy="242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434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66981"/>
            <a:ext cx="80772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Case study 1: name tagging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880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Face detection: </a:t>
            </a:r>
            <a:r>
              <a:rPr lang="en-US" altLang="zh-CN" sz="2400" dirty="0" smtClean="0"/>
              <a:t>cascade classifiers based on </a:t>
            </a:r>
            <a:r>
              <a:rPr lang="en-US" altLang="zh-CN" sz="2400" dirty="0" err="1" smtClean="0"/>
              <a:t>Haar</a:t>
            </a:r>
            <a:r>
              <a:rPr lang="en-US" altLang="zh-CN" sz="2400" dirty="0" smtClean="0"/>
              <a:t> features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“</a:t>
            </a:r>
            <a:r>
              <a:rPr lang="en-US" sz="2000" b="1" i="1" u="sng" dirty="0" err="1" smtClean="0"/>
              <a:t>Haiyan</a:t>
            </a:r>
            <a:r>
              <a:rPr lang="en-US" sz="2000" dirty="0" smtClean="0"/>
              <a:t>”: </a:t>
            </a:r>
            <a:r>
              <a:rPr lang="en-US" sz="2000" dirty="0" smtClean="0">
                <a:solidFill>
                  <a:srgbClr val="0000FF"/>
                </a:solidFill>
              </a:rPr>
              <a:t>Person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sym typeface="Wingdings"/>
              </a:rPr>
              <a:t>Not a name</a:t>
            </a:r>
            <a:endParaRPr lang="en-US" sz="2000" dirty="0" smtClean="0">
              <a:sym typeface="Wingdings"/>
            </a:endParaRP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pPr lvl="1">
              <a:buFont typeface="Arial"/>
              <a:buChar char="•"/>
            </a:pPr>
            <a:r>
              <a:rPr lang="en-US" sz="2400" dirty="0" smtClean="0"/>
              <a:t>“</a:t>
            </a:r>
            <a:r>
              <a:rPr lang="is-IS" sz="2400" dirty="0" smtClean="0"/>
              <a:t>…</a:t>
            </a:r>
            <a:r>
              <a:rPr lang="en-US" sz="2400" i="1" dirty="0" err="1" smtClean="0">
                <a:solidFill>
                  <a:srgbClr val="8550C7"/>
                </a:solidFill>
              </a:rPr>
              <a:t>Karsa</a:t>
            </a:r>
            <a:r>
              <a:rPr lang="en-US" sz="2400" dirty="0" smtClean="0">
                <a:solidFill>
                  <a:srgbClr val="8550C7"/>
                </a:solidFill>
              </a:rPr>
              <a:t> (</a:t>
            </a:r>
            <a:r>
              <a:rPr lang="en-US" sz="2400" i="1" dirty="0" smtClean="0">
                <a:solidFill>
                  <a:srgbClr val="8550C7"/>
                </a:solidFill>
              </a:rPr>
              <a:t>country</a:t>
            </a:r>
            <a:r>
              <a:rPr lang="en-US" sz="2400" dirty="0" smtClean="0">
                <a:solidFill>
                  <a:srgbClr val="8550C7"/>
                </a:solidFill>
              </a:rPr>
              <a:t>) </a:t>
            </a:r>
            <a:r>
              <a:rPr lang="en-US" sz="2400" b="1" i="1" u="sng" dirty="0"/>
              <a:t>Nawaz </a:t>
            </a:r>
            <a:r>
              <a:rPr lang="en-US" sz="2400" b="1" i="1" u="sng" dirty="0" err="1" smtClean="0"/>
              <a:t>Shariff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Location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Person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4" name="Picture 3" descr="face_det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85" y="4739702"/>
            <a:ext cx="5932081" cy="1854968"/>
          </a:xfrm>
          <a:prstGeom prst="rect">
            <a:avLst/>
          </a:prstGeom>
        </p:spPr>
      </p:pic>
      <p:pic>
        <p:nvPicPr>
          <p:cNvPr id="6" name="Picture 5" descr="Typhoon_Haiy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13" y="2399496"/>
            <a:ext cx="5729986" cy="17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5629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Cross-lingual Cross-media Knowledge Graphs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0749" y="2301599"/>
            <a:ext cx="2201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505BB"/>
                </a:solidFill>
              </a:rPr>
              <a:t>LOC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dirty="0" smtClean="0"/>
              <a:t> (</a:t>
            </a:r>
            <a:r>
              <a:rPr lang="it-IT" dirty="0"/>
              <a:t>Guinea</a:t>
            </a:r>
            <a:r>
              <a:rPr lang="en-US" dirty="0" smtClean="0"/>
              <a:t>) </a:t>
            </a:r>
            <a:r>
              <a:rPr lang="it-IT" dirty="0"/>
              <a:t>Guinea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960136" y="5055132"/>
            <a:ext cx="2689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505BB"/>
                </a:solidFill>
              </a:rPr>
              <a:t>LOC</a:t>
            </a:r>
            <a:r>
              <a:rPr lang="en-US" dirty="0" smtClean="0"/>
              <a:t>: </a:t>
            </a:r>
            <a:r>
              <a:rPr lang="en-US" dirty="0"/>
              <a:t>(</a:t>
            </a:r>
            <a:r>
              <a:rPr lang="es-ES_tradnl" dirty="0"/>
              <a:t>Monrovia</a:t>
            </a:r>
            <a:r>
              <a:rPr lang="en-US" dirty="0"/>
              <a:t>) </a:t>
            </a:r>
            <a:r>
              <a:rPr lang="es-ES_tradnl" dirty="0"/>
              <a:t>Monrovia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6625" y="2592531"/>
            <a:ext cx="2311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505BB"/>
                </a:solidFill>
              </a:rPr>
              <a:t>LOC</a:t>
            </a:r>
            <a:r>
              <a:rPr lang="en-US" dirty="0" smtClean="0"/>
              <a:t>: (</a:t>
            </a:r>
            <a:r>
              <a:rPr lang="nl-NL" dirty="0" smtClean="0"/>
              <a:t>Nigeria</a:t>
            </a:r>
            <a:r>
              <a:rPr lang="en-US" dirty="0" smtClean="0"/>
              <a:t>)</a:t>
            </a:r>
            <a:r>
              <a:rPr lang="nl-NL" dirty="0" smtClean="0"/>
              <a:t> </a:t>
            </a:r>
            <a:r>
              <a:rPr lang="tr-TR" dirty="0" err="1"/>
              <a:t>Najeriya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5430947" y="2777197"/>
            <a:ext cx="2579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505BB"/>
                </a:solidFill>
              </a:rPr>
              <a:t>LOC</a:t>
            </a:r>
            <a:r>
              <a:rPr lang="en-US" dirty="0" smtClean="0"/>
              <a:t>: (</a:t>
            </a:r>
            <a:r>
              <a:rPr lang="it-IT" dirty="0"/>
              <a:t>Sierra </a:t>
            </a:r>
            <a:r>
              <a:rPr lang="it-IT" dirty="0" smtClean="0"/>
              <a:t>Leone</a:t>
            </a:r>
            <a:r>
              <a:rPr lang="en-US" dirty="0" smtClean="0"/>
              <a:t>)</a:t>
            </a:r>
            <a:r>
              <a:rPr lang="it-IT" dirty="0" smtClean="0"/>
              <a:t> </a:t>
            </a:r>
            <a:r>
              <a:rPr lang="tr-TR" dirty="0" err="1"/>
              <a:t>Saliyo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5782268" y="4266669"/>
            <a:ext cx="222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505BB"/>
                </a:solidFill>
              </a:rPr>
              <a:t>LOC</a:t>
            </a:r>
            <a:r>
              <a:rPr lang="en-US" dirty="0" smtClean="0"/>
              <a:t>: (</a:t>
            </a:r>
            <a:r>
              <a:rPr lang="it-IT" dirty="0" smtClean="0"/>
              <a:t>Liberia</a:t>
            </a:r>
            <a:r>
              <a:rPr lang="en-US" dirty="0" smtClean="0"/>
              <a:t>)</a:t>
            </a:r>
            <a:r>
              <a:rPr lang="it-IT" dirty="0" smtClean="0"/>
              <a:t> </a:t>
            </a:r>
            <a:r>
              <a:rPr lang="tr-TR" dirty="0" err="1"/>
              <a:t>Liberiya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09935" y="3414347"/>
            <a:ext cx="3495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505BB"/>
                </a:solidFill>
              </a:rPr>
              <a:t>LOC</a:t>
            </a:r>
            <a:r>
              <a:rPr lang="en-US" dirty="0"/>
              <a:t>: (West </a:t>
            </a:r>
            <a:r>
              <a:rPr lang="en-US" dirty="0" smtClean="0"/>
              <a:t>Africa) </a:t>
            </a:r>
            <a:r>
              <a:rPr lang="tr-TR" dirty="0" err="1"/>
              <a:t>Afirka</a:t>
            </a:r>
            <a:r>
              <a:rPr lang="tr-TR" dirty="0"/>
              <a:t> ta </a:t>
            </a:r>
            <a:r>
              <a:rPr lang="tr-TR" dirty="0" err="1"/>
              <a:t>Yamma</a:t>
            </a:r>
            <a:endParaRPr lang="en-US" dirty="0"/>
          </a:p>
        </p:txBody>
      </p:sp>
      <p:cxnSp>
        <p:nvCxnSpPr>
          <p:cNvPr id="10" name="Straight Connector 9"/>
          <p:cNvCxnSpPr>
            <a:stCxn id="6" idx="2"/>
            <a:endCxn id="16" idx="0"/>
          </p:cNvCxnSpPr>
          <p:nvPr/>
        </p:nvCxnSpPr>
        <p:spPr>
          <a:xfrm flipH="1">
            <a:off x="2288533" y="2961863"/>
            <a:ext cx="83799" cy="125118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488394">
            <a:off x="1494018" y="3387506"/>
            <a:ext cx="118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 of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039" y="5080531"/>
            <a:ext cx="366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PER</a:t>
            </a:r>
            <a:r>
              <a:rPr lang="en-US" dirty="0"/>
              <a:t>: (Patrick Sawyer) Patrick Sawyer</a:t>
            </a:r>
          </a:p>
        </p:txBody>
      </p:sp>
      <p:cxnSp>
        <p:nvCxnSpPr>
          <p:cNvPr id="13" name="Curved Connector 12"/>
          <p:cNvCxnSpPr/>
          <p:nvPr/>
        </p:nvCxnSpPr>
        <p:spPr>
          <a:xfrm rot="5400000" flipH="1" flipV="1">
            <a:off x="4909912" y="3614553"/>
            <a:ext cx="25399" cy="3537633"/>
          </a:xfrm>
          <a:prstGeom prst="curvedConnector3">
            <a:avLst>
              <a:gd name="adj1" fmla="val -90003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99075" y="5756810"/>
            <a:ext cx="118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Move From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363142">
            <a:off x="5938542" y="4539946"/>
            <a:ext cx="118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 of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24166" y="4213045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505BB"/>
                </a:solidFill>
              </a:rPr>
              <a:t>LOC</a:t>
            </a:r>
            <a:r>
              <a:rPr lang="en-US" dirty="0" smtClean="0"/>
              <a:t>: </a:t>
            </a:r>
            <a:r>
              <a:rPr lang="pt-BR" dirty="0" smtClean="0"/>
              <a:t>(Lagos) Lagos</a:t>
            </a:r>
            <a:endParaRPr lang="en-US" dirty="0"/>
          </a:p>
        </p:txBody>
      </p:sp>
      <p:cxnSp>
        <p:nvCxnSpPr>
          <p:cNvPr id="17" name="Straight Connector 16"/>
          <p:cNvCxnSpPr>
            <a:stCxn id="16" idx="2"/>
            <a:endCxn id="12" idx="0"/>
          </p:cNvCxnSpPr>
          <p:nvPr/>
        </p:nvCxnSpPr>
        <p:spPr>
          <a:xfrm>
            <a:off x="2288533" y="4582377"/>
            <a:ext cx="478524" cy="49815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663113">
            <a:off x="1923128" y="4894469"/>
            <a:ext cx="118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Move To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681509" y="2535379"/>
            <a:ext cx="276317" cy="82181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2"/>
            <a:endCxn id="9" idx="0"/>
          </p:cNvCxnSpPr>
          <p:nvPr/>
        </p:nvCxnSpPr>
        <p:spPr>
          <a:xfrm flipH="1">
            <a:off x="4957826" y="3146529"/>
            <a:ext cx="1763066" cy="26781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3"/>
            <a:endCxn id="9" idx="0"/>
          </p:cNvCxnSpPr>
          <p:nvPr/>
        </p:nvCxnSpPr>
        <p:spPr>
          <a:xfrm>
            <a:off x="3528038" y="2777197"/>
            <a:ext cx="1429788" cy="6371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2"/>
            <a:endCxn id="8" idx="0"/>
          </p:cNvCxnSpPr>
          <p:nvPr/>
        </p:nvCxnSpPr>
        <p:spPr>
          <a:xfrm>
            <a:off x="4957826" y="3783679"/>
            <a:ext cx="1938727" cy="48299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2"/>
            <a:endCxn id="5" idx="0"/>
          </p:cNvCxnSpPr>
          <p:nvPr/>
        </p:nvCxnSpPr>
        <p:spPr>
          <a:xfrm flipH="1">
            <a:off x="6304690" y="4636001"/>
            <a:ext cx="591863" cy="4191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470678">
            <a:off x="3766414" y="2807974"/>
            <a:ext cx="118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 of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4232561">
            <a:off x="4465037" y="3043059"/>
            <a:ext cx="118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 of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960067">
            <a:off x="5190671" y="2999738"/>
            <a:ext cx="118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 of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817587">
            <a:off x="5792797" y="3806013"/>
            <a:ext cx="118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 of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62" y="1371035"/>
            <a:ext cx="1026288" cy="10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35" y="1433919"/>
            <a:ext cx="1254994" cy="125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206" y="1625388"/>
            <a:ext cx="1524117" cy="119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38" y="3714048"/>
            <a:ext cx="1274850" cy="93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7" y="3959901"/>
            <a:ext cx="1171451" cy="78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33" y="5396069"/>
            <a:ext cx="1417496" cy="14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64" y="5370670"/>
            <a:ext cx="1669156" cy="111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24" y="3165796"/>
            <a:ext cx="1083038" cy="10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56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81921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 2: Entity </a:t>
            </a:r>
            <a:r>
              <a:rPr lang="en-US" dirty="0"/>
              <a:t>L</a:t>
            </a:r>
            <a:r>
              <a:rPr lang="en-US" dirty="0" smtClean="0"/>
              <a:t>inking</a:t>
            </a:r>
            <a:endParaRPr lang="en-US" dirty="0"/>
          </a:p>
        </p:txBody>
      </p:sp>
      <p:pic>
        <p:nvPicPr>
          <p:cNvPr id="5" name="Picture 4" descr="Screenshot 2016-04-21 22.24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587340"/>
            <a:ext cx="8445500" cy="2891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1950" y="2869168"/>
            <a:ext cx="168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n/South Africa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1900" y="5080000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zh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比勒陀利亚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165600" y="5264666"/>
            <a:ext cx="9779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footprint2-5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99" y="5168901"/>
            <a:ext cx="190502" cy="190502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8026400" y="5080000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茨瓦内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14" descr="foot_prints_walk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00" y="4783002"/>
            <a:ext cx="615950" cy="141933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6731000" y="5264666"/>
            <a:ext cx="9779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67000" y="5080000"/>
            <a:ext cx="1460500" cy="369332"/>
          </a:xfrm>
          <a:prstGeom prst="rect">
            <a:avLst/>
          </a:prstGeom>
          <a:solidFill>
            <a:srgbClr val="FFFA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n/Pretoria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701800" y="5264666"/>
            <a:ext cx="9398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01800" y="5041900"/>
            <a:ext cx="90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capital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5600" y="5041900"/>
            <a:ext cx="90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langlink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1000" y="5041900"/>
            <a:ext cx="901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redirect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00100" y="3098800"/>
            <a:ext cx="5092700" cy="20701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70767" y="3589867"/>
            <a:ext cx="3060700" cy="14901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744633" y="3589867"/>
            <a:ext cx="2586567" cy="15790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8534400" y="2963333"/>
            <a:ext cx="545277" cy="2099734"/>
          </a:xfrm>
          <a:custGeom>
            <a:avLst/>
            <a:gdLst>
              <a:gd name="connsiteX0" fmla="*/ 0 w 545277"/>
              <a:gd name="connsiteY0" fmla="*/ 2099734 h 2099734"/>
              <a:gd name="connsiteX1" fmla="*/ 457200 w 545277"/>
              <a:gd name="connsiteY1" fmla="*/ 1456267 h 2099734"/>
              <a:gd name="connsiteX2" fmla="*/ 508000 w 545277"/>
              <a:gd name="connsiteY2" fmla="*/ 406400 h 2099734"/>
              <a:gd name="connsiteX3" fmla="*/ 33867 w 545277"/>
              <a:gd name="connsiteY3" fmla="*/ 0 h 209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277" h="2099734">
                <a:moveTo>
                  <a:pt x="0" y="2099734"/>
                </a:moveTo>
                <a:cubicBezTo>
                  <a:pt x="186266" y="1919111"/>
                  <a:pt x="372533" y="1738489"/>
                  <a:pt x="457200" y="1456267"/>
                </a:cubicBezTo>
                <a:cubicBezTo>
                  <a:pt x="541867" y="1174045"/>
                  <a:pt x="578555" y="649111"/>
                  <a:pt x="508000" y="406400"/>
                </a:cubicBezTo>
                <a:cubicBezTo>
                  <a:pt x="437445" y="163689"/>
                  <a:pt x="33867" y="0"/>
                  <a:pt x="33867" y="0"/>
                </a:cubicBezTo>
              </a:path>
            </a:pathLst>
          </a:cu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/>
          <p:nvPr/>
        </p:nvCxnSpPr>
        <p:spPr>
          <a:xfrm rot="5400000">
            <a:off x="-956735" y="3784603"/>
            <a:ext cx="3369738" cy="1219202"/>
          </a:xfrm>
          <a:prstGeom prst="bentConnector3">
            <a:avLst>
              <a:gd name="adj1" fmla="val -251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14" idx="2"/>
          </p:cNvCxnSpPr>
          <p:nvPr/>
        </p:nvCxnSpPr>
        <p:spPr>
          <a:xfrm flipV="1">
            <a:off x="118533" y="5449332"/>
            <a:ext cx="8453967" cy="629739"/>
          </a:xfrm>
          <a:prstGeom prst="bentConnector2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7225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58611 0.3226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6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L 0.13681 0.0002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A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14" grpId="1"/>
      <p:bldP spid="17" grpId="0" animBg="1"/>
      <p:bldP spid="23" grpId="0"/>
      <p:bldP spid="24" grpId="0"/>
      <p:bldP spid="25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v"/>
            </a:pPr>
            <a:r>
              <a:rPr lang="en-US" dirty="0" smtClean="0"/>
              <a:t>Name tagging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rgbClr val="595959"/>
                </a:solidFill>
              </a:rPr>
              <a:t>30 </a:t>
            </a:r>
            <a:r>
              <a:rPr lang="en-US" sz="2600" dirty="0">
                <a:solidFill>
                  <a:srgbClr val="595959"/>
                </a:solidFill>
              </a:rPr>
              <a:t>Hausa </a:t>
            </a:r>
            <a:r>
              <a:rPr lang="en-US" sz="2600" dirty="0" smtClean="0">
                <a:solidFill>
                  <a:srgbClr val="595959"/>
                </a:solidFill>
              </a:rPr>
              <a:t>documents </a:t>
            </a:r>
            <a:r>
              <a:rPr lang="en-US" sz="2600" dirty="0">
                <a:solidFill>
                  <a:srgbClr val="595959"/>
                </a:solidFill>
              </a:rPr>
              <a:t>from the DARPA </a:t>
            </a:r>
            <a:r>
              <a:rPr lang="en-US" sz="2600" dirty="0" smtClean="0">
                <a:solidFill>
                  <a:srgbClr val="595959"/>
                </a:solidFill>
              </a:rPr>
              <a:t>LORELEI project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rgbClr val="595959"/>
                </a:solidFill>
              </a:rPr>
              <a:t>6</a:t>
            </a:r>
            <a:r>
              <a:rPr lang="en-US" sz="2600" dirty="0">
                <a:solidFill>
                  <a:srgbClr val="595959"/>
                </a:solidFill>
              </a:rPr>
              <a:t>3</a:t>
            </a:r>
            <a:r>
              <a:rPr lang="en-US" sz="2600" dirty="0" smtClean="0">
                <a:solidFill>
                  <a:srgbClr val="595959"/>
                </a:solidFill>
              </a:rPr>
              <a:t> persons, 64 organizations and 225 geo-political names and locations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rgbClr val="595959"/>
                </a:solidFill>
              </a:rPr>
              <a:t>Baseline: Conditional Random Fields (CRFs) model trained from 337 documents</a:t>
            </a:r>
            <a:endParaRPr lang="en-US" sz="2600" dirty="0">
              <a:solidFill>
                <a:srgbClr val="595959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dirty="0" smtClean="0"/>
              <a:t>Entity linking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rgbClr val="595959"/>
                </a:solidFill>
              </a:rPr>
              <a:t>30 </a:t>
            </a:r>
            <a:r>
              <a:rPr lang="en-US" sz="2600" dirty="0">
                <a:solidFill>
                  <a:srgbClr val="595959"/>
                </a:solidFill>
              </a:rPr>
              <a:t>Chinese documents from the TAC-KBP2015 </a:t>
            </a:r>
            <a:r>
              <a:rPr lang="en-US" sz="2600" dirty="0" smtClean="0">
                <a:solidFill>
                  <a:srgbClr val="595959"/>
                </a:solidFill>
              </a:rPr>
              <a:t>Chinese</a:t>
            </a:r>
            <a:r>
              <a:rPr lang="en-US" sz="2600" dirty="0">
                <a:solidFill>
                  <a:srgbClr val="595959"/>
                </a:solidFill>
              </a:rPr>
              <a:t>-to-English Entity Linking </a:t>
            </a:r>
            <a:r>
              <a:rPr lang="en-US" sz="2600" dirty="0" smtClean="0">
                <a:solidFill>
                  <a:srgbClr val="595959"/>
                </a:solidFill>
              </a:rPr>
              <a:t>track</a:t>
            </a:r>
          </a:p>
          <a:p>
            <a:pPr lvl="1">
              <a:buFont typeface="Arial"/>
              <a:buChar char="•"/>
            </a:pPr>
            <a:r>
              <a:rPr lang="en-US" sz="2600" dirty="0" smtClean="0">
                <a:solidFill>
                  <a:srgbClr val="595959"/>
                </a:solidFill>
              </a:rPr>
              <a:t>678 </a:t>
            </a:r>
            <a:r>
              <a:rPr lang="en-US" sz="2600" dirty="0">
                <a:solidFill>
                  <a:srgbClr val="595959"/>
                </a:solidFill>
              </a:rPr>
              <a:t>persons, </a:t>
            </a:r>
            <a:r>
              <a:rPr lang="en-US" sz="2600" dirty="0" smtClean="0">
                <a:solidFill>
                  <a:srgbClr val="595959"/>
                </a:solidFill>
              </a:rPr>
              <a:t>930 geo</a:t>
            </a:r>
            <a:r>
              <a:rPr lang="en-US" sz="2600" dirty="0">
                <a:solidFill>
                  <a:srgbClr val="595959"/>
                </a:solidFill>
              </a:rPr>
              <a:t>-political names, 437 organizations and 88 </a:t>
            </a:r>
            <a:r>
              <a:rPr lang="en-US" sz="2600" dirty="0" smtClean="0">
                <a:solidFill>
                  <a:srgbClr val="595959"/>
                </a:solidFill>
              </a:rPr>
              <a:t>locations</a:t>
            </a:r>
            <a:endParaRPr lang="en-US" sz="2600" dirty="0">
              <a:solidFill>
                <a:srgbClr val="595959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9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Tagging 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4494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48403" y="2524666"/>
            <a:ext cx="1236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67.06%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164666" y="1510771"/>
            <a:ext cx="123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95.00%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54131" y="3845466"/>
            <a:ext cx="1236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30.93%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487327" y="2197667"/>
            <a:ext cx="123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76.84%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Tagging Performance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764497"/>
              </p:ext>
            </p:extLst>
          </p:nvPr>
        </p:nvGraphicFramePr>
        <p:xfrm>
          <a:off x="297879" y="2195184"/>
          <a:ext cx="8669746" cy="2030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7142"/>
                <a:gridCol w="768206"/>
                <a:gridCol w="783883"/>
                <a:gridCol w="862272"/>
                <a:gridCol w="783883"/>
                <a:gridCol w="1473701"/>
                <a:gridCol w="940659"/>
              </a:tblGrid>
              <a:tr h="406030">
                <a:tc row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Identification F-score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Classification Accuracy</a:t>
                      </a:r>
                      <a:endParaRPr lang="en-U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Overall F-score</a:t>
                      </a:r>
                      <a:endParaRPr lang="en-US" b="1" dirty="0"/>
                    </a:p>
                  </a:txBody>
                  <a:tcPr/>
                </a:tc>
              </a:tr>
              <a:tr h="4060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ORG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ALL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603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Our Approach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77.69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60.00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595959"/>
                          </a:solidFill>
                        </a:rPr>
                        <a:t>70.55</a:t>
                      </a:r>
                      <a:endParaRPr lang="en-US" b="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595959"/>
                          </a:solidFill>
                        </a:rPr>
                        <a:t>70.59</a:t>
                      </a:r>
                      <a:endParaRPr lang="en-US" b="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595959"/>
                          </a:solidFill>
                        </a:rPr>
                        <a:t>95.00</a:t>
                      </a:r>
                      <a:endParaRPr lang="en-US" b="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595959"/>
                          </a:solidFill>
                        </a:rPr>
                        <a:t>67.06</a:t>
                      </a:r>
                      <a:endParaRPr lang="en-US" b="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</a:tr>
              <a:tr h="4060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Our Approach w/o Visual</a:t>
                      </a:r>
                      <a:r>
                        <a:rPr lang="en-US" sz="1600" baseline="0" dirty="0" smtClean="0"/>
                        <a:t> Evidence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sng" dirty="0" smtClean="0">
                          <a:solidFill>
                            <a:srgbClr val="595959"/>
                          </a:solidFill>
                        </a:rPr>
                        <a:t>73.77</a:t>
                      </a:r>
                      <a:endParaRPr lang="en-US" b="0" u="sng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sng" dirty="0" smtClean="0">
                          <a:solidFill>
                            <a:srgbClr val="595959"/>
                          </a:solidFill>
                        </a:rPr>
                        <a:t>46.58</a:t>
                      </a:r>
                      <a:endParaRPr lang="en-US" b="0" u="sng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70.74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67.98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94.77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64.43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</a:tr>
              <a:tr h="4060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Our Approach w/o Entity Prior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sng" dirty="0" smtClean="0">
                          <a:solidFill>
                            <a:srgbClr val="595959"/>
                          </a:solidFill>
                        </a:rPr>
                        <a:t>64.91</a:t>
                      </a:r>
                      <a:endParaRPr lang="en-US" b="0" u="sng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60.00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70.55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67.59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94.71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595959"/>
                          </a:solidFill>
                        </a:rPr>
                        <a:t>64.02</a:t>
                      </a:r>
                      <a:endParaRPr lang="en-US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7879" y="4588933"/>
            <a:ext cx="8669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</a:rPr>
              <a:t>Entity Prior </a:t>
            </a:r>
            <a:r>
              <a:rPr lang="en-US" sz="2400" dirty="0" smtClean="0">
                <a:solidFill>
                  <a:srgbClr val="595959"/>
                </a:solidFill>
              </a:rPr>
              <a:t>can provide background information that </a:t>
            </a:r>
            <a:r>
              <a:rPr lang="en-US" sz="2400" dirty="0" smtClean="0">
                <a:solidFill>
                  <a:srgbClr val="595959"/>
                </a:solidFill>
              </a:rPr>
              <a:t>are </a:t>
            </a:r>
            <a:r>
              <a:rPr lang="en-US" sz="2400" dirty="0" smtClean="0">
                <a:solidFill>
                  <a:srgbClr val="595959"/>
                </a:solidFill>
              </a:rPr>
              <a:t>not mentioned in comparable documents</a:t>
            </a:r>
            <a:endParaRPr lang="en-US" sz="2400" dirty="0" smtClean="0">
              <a:solidFill>
                <a:srgbClr val="595959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</a:rPr>
              <a:t>Visual Evidence can improve the organization score as well as person </a:t>
            </a:r>
            <a:r>
              <a:rPr lang="en-US" sz="2400" dirty="0" smtClean="0">
                <a:solidFill>
                  <a:srgbClr val="595959"/>
                </a:solidFill>
              </a:rPr>
              <a:t>name accuracy</a:t>
            </a:r>
            <a:endParaRPr lang="en-US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Linking 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808418"/>
              </p:ext>
            </p:extLst>
          </p:nvPr>
        </p:nvGraphicFramePr>
        <p:xfrm>
          <a:off x="203197" y="1862665"/>
          <a:ext cx="8771469" cy="3793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631"/>
                <a:gridCol w="768659"/>
                <a:gridCol w="718529"/>
                <a:gridCol w="718528"/>
                <a:gridCol w="735238"/>
                <a:gridCol w="701818"/>
                <a:gridCol w="735237"/>
                <a:gridCol w="735238"/>
                <a:gridCol w="751948"/>
                <a:gridCol w="735237"/>
                <a:gridCol w="753406"/>
              </a:tblGrid>
              <a:tr h="421452">
                <a:tc rowSpan="2">
                  <a:txBody>
                    <a:bodyPr/>
                    <a:lstStyle/>
                    <a:p>
                      <a:r>
                        <a:rPr lang="en-US" sz="1600" b="1" dirty="0" smtClean="0"/>
                        <a:t>Approach</a:t>
                      </a:r>
                      <a:endParaRPr lang="en-US" sz="1600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Overall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Linkable Entities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214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GPE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ALL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GPE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ALL</a:t>
                      </a:r>
                      <a:endParaRPr lang="en-US" sz="1600" b="1" dirty="0"/>
                    </a:p>
                  </a:txBody>
                  <a:tcPr/>
                </a:tc>
              </a:tr>
              <a:tr h="42145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Baseline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49.12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60.18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80.97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80.68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66.57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67.27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67.61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81.05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80.68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74.70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3527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State-of-the-art</a:t>
                      </a:r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nb-NO" sz="1600" b="1" dirty="0" err="1" smtClean="0">
                          <a:solidFill>
                            <a:schemeClr val="tx1"/>
                          </a:solidFill>
                        </a:rPr>
                        <a:t>Ji</a:t>
                      </a:r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 et al., 2015)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49.85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64.30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75.38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96.59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65.87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68.28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72.24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75.46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96.59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73.91</a:t>
                      </a:r>
                      <a:endParaRPr lang="en-US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815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Our Approach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0D"/>
                          </a:solidFill>
                        </a:rPr>
                        <a:t>52.36</a:t>
                      </a:r>
                      <a:endParaRPr lang="en-US" sz="1600" b="1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0D"/>
                          </a:solidFill>
                        </a:rPr>
                        <a:t>67.05</a:t>
                      </a:r>
                      <a:endParaRPr lang="en-US" sz="1600" b="1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0D"/>
                          </a:solidFill>
                        </a:rPr>
                        <a:t>93.33</a:t>
                      </a:r>
                      <a:endParaRPr lang="en-US" sz="1600" b="1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rgbClr val="0D0D0D"/>
                          </a:solidFill>
                        </a:rPr>
                        <a:t>93.18</a:t>
                      </a:r>
                      <a:endParaRPr lang="en-US" sz="1600" b="1" i="0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0D"/>
                          </a:solidFill>
                        </a:rPr>
                        <a:t>74.92</a:t>
                      </a:r>
                      <a:endParaRPr lang="en-US" sz="1600" b="1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0D"/>
                          </a:solidFill>
                        </a:rPr>
                        <a:t>71.72</a:t>
                      </a:r>
                      <a:endParaRPr lang="en-US" sz="1600" b="1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0D"/>
                          </a:solidFill>
                        </a:rPr>
                        <a:t>75.32</a:t>
                      </a:r>
                      <a:endParaRPr lang="en-US" sz="1600" b="1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0D"/>
                          </a:solidFill>
                        </a:rPr>
                        <a:t>93.43</a:t>
                      </a:r>
                      <a:endParaRPr lang="en-US" sz="1600" b="1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0D"/>
                          </a:solidFill>
                        </a:rPr>
                        <a:t>93.18</a:t>
                      </a:r>
                      <a:endParaRPr lang="en-US" sz="1600" b="1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D0D0D"/>
                          </a:solidFill>
                        </a:rPr>
                        <a:t>84.06</a:t>
                      </a:r>
                      <a:endParaRPr lang="en-US" sz="1600" b="1" dirty="0">
                        <a:solidFill>
                          <a:srgbClr val="0D0D0D"/>
                        </a:solidFill>
                      </a:endParaRPr>
                    </a:p>
                  </a:txBody>
                  <a:tcPr/>
                </a:tc>
              </a:tr>
              <a:tr h="93527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Our Approach w/o KB Walker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50.44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67.05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84.41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90.91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70.32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69.09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75.32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84.50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90.91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78.91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013633" y="601247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邦联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14372" y="5696340"/>
            <a:ext cx="3114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Confederate </a:t>
            </a:r>
            <a:r>
              <a:rPr lang="en-US" b="1" u="sng" dirty="0"/>
              <a:t>States of America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4372" y="5961671"/>
            <a:ext cx="153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Confederation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88496" y="6246338"/>
            <a:ext cx="225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/>
              <a:t>.</a:t>
            </a:r>
          </a:p>
          <a:p>
            <a:r>
              <a:rPr lang="it-IT" sz="1200" b="1" dirty="0" smtClean="0"/>
              <a:t>.</a:t>
            </a:r>
          </a:p>
          <a:p>
            <a:r>
              <a:rPr lang="it-IT" sz="1200" b="1" dirty="0"/>
              <a:t>.</a:t>
            </a:r>
            <a:endParaRPr lang="en-US" sz="1200" b="1" dirty="0"/>
          </a:p>
        </p:txBody>
      </p:sp>
      <p:cxnSp>
        <p:nvCxnSpPr>
          <p:cNvPr id="9" name="Straight Arrow Connector 8"/>
          <p:cNvCxnSpPr>
            <a:stCxn id="3" idx="3"/>
            <a:endCxn id="5" idx="1"/>
          </p:cNvCxnSpPr>
          <p:nvPr/>
        </p:nvCxnSpPr>
        <p:spPr>
          <a:xfrm flipV="1">
            <a:off x="2659964" y="5881006"/>
            <a:ext cx="954408" cy="31613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94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v"/>
            </a:pPr>
            <a:r>
              <a:rPr lang="en-US" smtClean="0">
                <a:solidFill>
                  <a:srgbClr val="000000"/>
                </a:solidFill>
              </a:rPr>
              <a:t>Conclusion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multimedia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approach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retrieve comparable documents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Entity prior and KB walk to expand topic-related KB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Transfer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entity knowledge from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languages to low-resource languages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000000"/>
                </a:solidFill>
              </a:rPr>
              <a:t>Future Work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Exploit </a:t>
            </a:r>
            <a:r>
              <a:rPr lang="en-US" dirty="0" smtClean="0">
                <a:solidFill>
                  <a:srgbClr val="595959"/>
                </a:solidFill>
              </a:rPr>
              <a:t>visual pattern and </a:t>
            </a:r>
            <a:r>
              <a:rPr lang="en-US" dirty="0" smtClean="0">
                <a:solidFill>
                  <a:srgbClr val="595959"/>
                </a:solidFill>
              </a:rPr>
              <a:t>concept detection </a:t>
            </a:r>
            <a:r>
              <a:rPr lang="en-US" dirty="0" smtClean="0">
                <a:solidFill>
                  <a:srgbClr val="595959"/>
                </a:solidFill>
              </a:rPr>
              <a:t>to perform deep content analysis of the retrieved </a:t>
            </a:r>
            <a:r>
              <a:rPr lang="en-US" dirty="0" smtClean="0">
                <a:solidFill>
                  <a:srgbClr val="595959"/>
                </a:solidFill>
              </a:rPr>
              <a:t>images</a:t>
            </a:r>
            <a:endParaRPr lang="en-US" dirty="0" smtClea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2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/>
              <a:t>Thanks!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168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660066"/>
                </a:solidFill>
              </a:rPr>
              <a:t>Task</a:t>
            </a:r>
            <a:r>
              <a:rPr lang="en-US" dirty="0">
                <a:solidFill>
                  <a:srgbClr val="8550C7"/>
                </a:solidFill>
              </a:rPr>
              <a:t>	</a:t>
            </a:r>
            <a:endParaRPr lang="en-US" dirty="0" smtClean="0">
              <a:solidFill>
                <a:srgbClr val="8550C7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Entity (e.g.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Location, Person, Organization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discovery and linking from low resource language documents.</a:t>
            </a:r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660066"/>
                </a:solidFill>
              </a:rPr>
              <a:t>Situation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isease outbreaks, </a:t>
            </a: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natural </a:t>
            </a:r>
            <a:r>
              <a:rPr lang="es-ES_tradnl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calamities</a:t>
            </a:r>
            <a:r>
              <a:rPr lang="is-I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660066"/>
                </a:solidFill>
              </a:rPr>
              <a:t>Challenge</a:t>
            </a:r>
            <a:r>
              <a:rPr lang="en-US" dirty="0" smtClean="0">
                <a:solidFill>
                  <a:srgbClr val="660066"/>
                </a:solidFill>
              </a:rPr>
              <a:t>	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Few language processing tools.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Few resources such as lexicons</a:t>
            </a:r>
            <a:r>
              <a:rPr lang="en-US" sz="2000" dirty="0" smtClean="0">
                <a:solidFill>
                  <a:srgbClr val="595959"/>
                </a:solidFill>
              </a:rPr>
              <a:t>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No rich representation.</a:t>
            </a:r>
            <a:endParaRPr lang="en-US" sz="2000" dirty="0" smtClean="0">
              <a:solidFill>
                <a:srgbClr val="595959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Little </a:t>
            </a:r>
            <a:r>
              <a:rPr lang="en-US" sz="2000" dirty="0" smtClean="0">
                <a:solidFill>
                  <a:srgbClr val="595959"/>
                </a:solidFill>
              </a:rPr>
              <a:t>training </a:t>
            </a:r>
            <a:r>
              <a:rPr lang="en-US" sz="2000" dirty="0" smtClean="0">
                <a:solidFill>
                  <a:srgbClr val="595959"/>
                </a:solidFill>
              </a:rPr>
              <a:t>data</a:t>
            </a:r>
            <a:r>
              <a:rPr lang="en-US" sz="2000" dirty="0" smtClean="0">
                <a:solidFill>
                  <a:srgbClr val="595959"/>
                </a:solidFill>
              </a:rPr>
              <a:t>.</a:t>
            </a:r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rgbClr val="660066"/>
                </a:solidFill>
              </a:rPr>
              <a:t>Possible Approach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595959"/>
                </a:solidFill>
              </a:rPr>
              <a:t>Projection </a:t>
            </a:r>
            <a:r>
              <a:rPr lang="en-US" sz="2000" dirty="0" smtClean="0">
                <a:solidFill>
                  <a:srgbClr val="595959"/>
                </a:solidFill>
              </a:rPr>
              <a:t>from English Knowledge Base</a:t>
            </a:r>
          </a:p>
          <a:p>
            <a:pPr lvl="1">
              <a:buFont typeface="Arial"/>
              <a:buChar char="•"/>
            </a:pPr>
            <a:r>
              <a:rPr lang="en-US" sz="2000" b="1" u="sng" dirty="0" smtClean="0">
                <a:solidFill>
                  <a:srgbClr val="595959"/>
                </a:solidFill>
              </a:rPr>
              <a:t>Key: comparable </a:t>
            </a:r>
            <a:r>
              <a:rPr lang="en-US" sz="2000" b="1" u="sng" dirty="0" smtClean="0">
                <a:solidFill>
                  <a:srgbClr val="595959"/>
                </a:solidFill>
              </a:rPr>
              <a:t>document </a:t>
            </a:r>
            <a:r>
              <a:rPr lang="en-US" sz="2000" b="1" u="sng" dirty="0" smtClean="0">
                <a:solidFill>
                  <a:srgbClr val="595959"/>
                </a:solidFill>
              </a:rPr>
              <a:t>retrieval</a:t>
            </a:r>
            <a:endParaRPr lang="en-US" sz="2000" b="1" u="sng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6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1533" y="1361750"/>
            <a:ext cx="20770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k</a:t>
            </a:r>
            <a:r>
              <a:rPr lang="tr-TR" sz="6000" dirty="0" err="1" smtClean="0"/>
              <a:t>öpek</a:t>
            </a:r>
            <a:endParaRPr lang="tr-TR" sz="6000" dirty="0" smtClean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59" y="2895989"/>
            <a:ext cx="2298962" cy="1460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08439" y="2366837"/>
            <a:ext cx="868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Turkish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30" y="2895990"/>
            <a:ext cx="2115983" cy="146032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39" y="2895990"/>
            <a:ext cx="2123878" cy="1456801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1" y="4523176"/>
            <a:ext cx="2298962" cy="17252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62" y="4527498"/>
            <a:ext cx="2753526" cy="1720954"/>
          </a:xfrm>
          <a:prstGeom prst="rect">
            <a:avLst/>
          </a:prstGeom>
        </p:spPr>
      </p:pic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081" y="4523176"/>
            <a:ext cx="3044604" cy="17252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29391" y="1525892"/>
            <a:ext cx="20770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k</a:t>
            </a:r>
            <a:r>
              <a:rPr lang="tr-TR" sz="6000" dirty="0" err="1" smtClean="0"/>
              <a:t>öpek</a:t>
            </a:r>
            <a:endParaRPr lang="tr-TR" sz="6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766297" y="2530979"/>
            <a:ext cx="868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Turkish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35671" y="1515316"/>
            <a:ext cx="43005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{dog, doggie}</a:t>
            </a:r>
            <a:endParaRPr lang="tr-TR" sz="60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5742081" y="2520403"/>
            <a:ext cx="84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English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89023" y="1678292"/>
            <a:ext cx="5678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/>
              <a:t>~</a:t>
            </a:r>
            <a:endParaRPr lang="tr-TR" sz="6000" dirty="0" smtClean="0"/>
          </a:p>
        </p:txBody>
      </p:sp>
    </p:spTree>
    <p:extLst>
      <p:ext uri="{BB962C8B-B14F-4D97-AF65-F5344CB8AC3E}">
        <p14:creationId xmlns:p14="http://schemas.microsoft.com/office/powerpoint/2010/main" val="167630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6-08-03 10.07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3" y="532450"/>
            <a:ext cx="2639830" cy="5429084"/>
          </a:xfrm>
          <a:prstGeom prst="rect">
            <a:avLst/>
          </a:prstGeom>
        </p:spPr>
      </p:pic>
      <p:pic>
        <p:nvPicPr>
          <p:cNvPr id="6" name="Picture 5" descr="Screenshot 2016-08-03 10.13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3" y="627657"/>
            <a:ext cx="4319065" cy="4714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3080" y="4590957"/>
            <a:ext cx="6551619" cy="16312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Candidates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GPE</a:t>
            </a:r>
            <a:r>
              <a:rPr lang="en-US" sz="2400" dirty="0" smtClean="0"/>
              <a:t>: </a:t>
            </a:r>
            <a:r>
              <a:rPr lang="pt-BR" sz="2400" dirty="0" smtClean="0"/>
              <a:t>Portugal, France ...</a:t>
            </a:r>
          </a:p>
          <a:p>
            <a:r>
              <a:rPr lang="pt-BR" sz="2400" dirty="0" smtClean="0">
                <a:solidFill>
                  <a:srgbClr val="008000"/>
                </a:solidFill>
              </a:rPr>
              <a:t>ORG</a:t>
            </a:r>
            <a:r>
              <a:rPr lang="pt-BR" sz="2400" dirty="0" smtClean="0"/>
              <a:t>: Euro </a:t>
            </a:r>
            <a:r>
              <a:rPr lang="pt-BR" sz="2400" dirty="0" err="1" smtClean="0"/>
              <a:t>Cup</a:t>
            </a:r>
            <a:r>
              <a:rPr lang="pt-BR" sz="2400" dirty="0" smtClean="0"/>
              <a:t> ...</a:t>
            </a:r>
          </a:p>
          <a:p>
            <a:r>
              <a:rPr lang="pt-BR" sz="2400" dirty="0" smtClean="0">
                <a:solidFill>
                  <a:srgbClr val="0000FF"/>
                </a:solidFill>
              </a:rPr>
              <a:t>PER</a:t>
            </a:r>
            <a:r>
              <a:rPr lang="pt-BR" sz="2400" dirty="0" smtClean="0"/>
              <a:t>: </a:t>
            </a:r>
            <a:r>
              <a:rPr lang="it-IT" altLang="zh-CN" sz="2400" dirty="0" smtClean="0"/>
              <a:t>Cristiano Ronaldo</a:t>
            </a:r>
            <a:r>
              <a:rPr lang="en-US" altLang="zh-CN" sz="2400" dirty="0" smtClean="0"/>
              <a:t>, </a:t>
            </a:r>
            <a:r>
              <a:rPr lang="es-ES_tradnl" sz="2400" dirty="0" err="1" smtClean="0"/>
              <a:t>Antoine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Griezmann</a:t>
            </a:r>
            <a:r>
              <a:rPr lang="es-ES_tradnl" sz="2400" dirty="0" smtClean="0"/>
              <a:t>, </a:t>
            </a:r>
            <a:r>
              <a:rPr lang="fr-FR" sz="2400" dirty="0" err="1" smtClean="0"/>
              <a:t>Éder</a:t>
            </a:r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52898" y="94146"/>
            <a:ext cx="181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Turkish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3131" y="94146"/>
            <a:ext cx="181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English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0300" y="6223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186FF"/>
                </a:solidFill>
              </a:rPr>
              <a:t>Image is a universal independent language!</a:t>
            </a:r>
            <a:endParaRPr lang="en-US" sz="2800" b="1" dirty="0">
              <a:solidFill>
                <a:srgbClr val="618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3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66982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Content Placeholder 3" descr="frame_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78" r="-26778"/>
          <a:stretch>
            <a:fillRect/>
          </a:stretch>
        </p:blipFill>
        <p:spPr>
          <a:xfrm>
            <a:off x="-947460" y="952782"/>
            <a:ext cx="11500642" cy="5692237"/>
          </a:xfrm>
        </p:spPr>
      </p:pic>
      <p:sp>
        <p:nvSpPr>
          <p:cNvPr id="3" name="Rectangle 2"/>
          <p:cNvSpPr/>
          <p:nvPr/>
        </p:nvSpPr>
        <p:spPr>
          <a:xfrm>
            <a:off x="1099680" y="952782"/>
            <a:ext cx="2447177" cy="5645770"/>
          </a:xfrm>
          <a:prstGeom prst="rect">
            <a:avLst/>
          </a:prstGeom>
          <a:noFill/>
          <a:ln w="63500">
            <a:solidFill>
              <a:srgbClr val="8550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7833" y="952782"/>
            <a:ext cx="5002773" cy="564577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783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IL Document</a:t>
            </a:r>
            <a:endParaRPr lang="en-US" dirty="0"/>
          </a:p>
        </p:txBody>
      </p:sp>
      <p:pic>
        <p:nvPicPr>
          <p:cNvPr id="4" name="Content Placeholder 10" descr="Screenshot 2015-12-05 15.08.10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r="4723"/>
          <a:stretch/>
        </p:blipFill>
        <p:spPr>
          <a:xfrm>
            <a:off x="2584707" y="1489304"/>
            <a:ext cx="4030725" cy="5242518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352263" y="3996305"/>
            <a:ext cx="526608" cy="0"/>
          </a:xfrm>
          <a:prstGeom prst="straightConnector1">
            <a:avLst/>
          </a:prstGeom>
          <a:ln w="635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63372" y="2390230"/>
            <a:ext cx="4197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o-RO" b="1" dirty="0" smtClean="0"/>
              <a:t>TextRank (Mihalcea and Tarau, 2004)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ro-RO" i="1" dirty="0" smtClean="0"/>
              <a:t>‘hukumar sunansa’, ‘Patrick Najeriya’, ‘WASHINGTON’, ‘Ebola’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63372" y="3436554"/>
            <a:ext cx="41973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Topic modeling based on Latent </a:t>
            </a:r>
            <a:r>
              <a:rPr lang="en-US" b="1" dirty="0" err="1" smtClean="0"/>
              <a:t>Dirichlet</a:t>
            </a:r>
            <a:r>
              <a:rPr lang="en-US" b="1" dirty="0" smtClean="0"/>
              <a:t> allocation (LDA) model (</a:t>
            </a:r>
            <a:r>
              <a:rPr lang="en-US" b="1" dirty="0" err="1" smtClean="0"/>
              <a:t>Blei</a:t>
            </a:r>
            <a:r>
              <a:rPr lang="en-US" b="1" dirty="0" smtClean="0"/>
              <a:t> et al., 2003)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i="1" dirty="0" smtClean="0"/>
              <a:t>‘</a:t>
            </a:r>
            <a:r>
              <a:rPr lang="en-US" i="1" dirty="0" err="1" smtClean="0"/>
              <a:t>ebola</a:t>
            </a:r>
            <a:r>
              <a:rPr lang="en-US" i="1" dirty="0" smtClean="0"/>
              <a:t> </a:t>
            </a:r>
            <a:r>
              <a:rPr lang="en-US" i="1" dirty="0" err="1" smtClean="0"/>
              <a:t>cutar</a:t>
            </a:r>
            <a:r>
              <a:rPr lang="en-US" i="1" dirty="0" smtClean="0"/>
              <a:t>’, ‘</a:t>
            </a:r>
            <a:r>
              <a:rPr lang="en-US" i="1" dirty="0" err="1" smtClean="0"/>
              <a:t>mutumin</a:t>
            </a:r>
            <a:r>
              <a:rPr lang="en-US" i="1" dirty="0" smtClean="0"/>
              <a:t>’, ‘</a:t>
            </a:r>
            <a:r>
              <a:rPr lang="en-US" i="1" dirty="0" err="1" smtClean="0"/>
              <a:t>kwayar</a:t>
            </a:r>
            <a:r>
              <a:rPr lang="en-US" i="1" dirty="0" smtClean="0"/>
              <a:t>’, ‘guinea’, ‘</a:t>
            </a:r>
            <a:r>
              <a:rPr lang="en-US" i="1" dirty="0" err="1" smtClean="0"/>
              <a:t>lafiya</a:t>
            </a:r>
            <a:r>
              <a:rPr lang="en-US" i="1" dirty="0" smtClean="0"/>
              <a:t>’, ‘</a:t>
            </a:r>
            <a:r>
              <a:rPr lang="en-US" i="1" dirty="0" err="1" smtClean="0"/>
              <a:t>kiwon</a:t>
            </a:r>
            <a:r>
              <a:rPr lang="en-US" i="1" dirty="0" smtClean="0"/>
              <a:t>’, ‘</a:t>
            </a:r>
            <a:r>
              <a:rPr lang="en-US" i="1" dirty="0" err="1" smtClean="0"/>
              <a:t>najeriya</a:t>
            </a:r>
            <a:r>
              <a:rPr lang="en-US" i="1" dirty="0" smtClean="0"/>
              <a:t>’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63372" y="50995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The title of the document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i="1" dirty="0" smtClean="0"/>
              <a:t>‘</a:t>
            </a:r>
            <a:r>
              <a:rPr lang="en-US" i="1" dirty="0" err="1" smtClean="0"/>
              <a:t>Cutar</a:t>
            </a:r>
            <a:r>
              <a:rPr lang="en-US" i="1" dirty="0" smtClean="0"/>
              <a:t> Ebola ta Isa </a:t>
            </a:r>
            <a:r>
              <a:rPr lang="en-US" i="1" dirty="0" err="1" smtClean="0"/>
              <a:t>Najeriya</a:t>
            </a:r>
            <a:r>
              <a:rPr lang="en-US" i="1" dirty="0" smtClean="0"/>
              <a:t>’</a:t>
            </a:r>
          </a:p>
        </p:txBody>
      </p:sp>
      <p:pic>
        <p:nvPicPr>
          <p:cNvPr id="26" name="Picture 2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5" y="7179902"/>
            <a:ext cx="2438400" cy="1371600"/>
          </a:xfrm>
          <a:prstGeom prst="rect">
            <a:avLst/>
          </a:prstGeom>
        </p:spPr>
      </p:pic>
      <p:pic>
        <p:nvPicPr>
          <p:cNvPr id="27" name="Picture 26" descr="1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05" y="8551502"/>
            <a:ext cx="2441448" cy="1373315"/>
          </a:xfrm>
          <a:prstGeom prst="rect">
            <a:avLst/>
          </a:prstGeom>
        </p:spPr>
      </p:pic>
      <p:pic>
        <p:nvPicPr>
          <p:cNvPr id="28" name="Picture 27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5" y="8551502"/>
            <a:ext cx="2441448" cy="1374186"/>
          </a:xfrm>
          <a:prstGeom prst="rect">
            <a:avLst/>
          </a:prstGeom>
        </p:spPr>
      </p:pic>
      <p:pic>
        <p:nvPicPr>
          <p:cNvPr id="29" name="Picture 28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05" y="7179902"/>
            <a:ext cx="2441448" cy="1373315"/>
          </a:xfrm>
          <a:prstGeom prst="rect">
            <a:avLst/>
          </a:prstGeom>
        </p:spPr>
      </p:pic>
      <p:pic>
        <p:nvPicPr>
          <p:cNvPr id="30" name="Picture 29" descr="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5" y="9923102"/>
            <a:ext cx="2441448" cy="1373315"/>
          </a:xfrm>
          <a:prstGeom prst="rect">
            <a:avLst/>
          </a:prstGeom>
        </p:spPr>
      </p:pic>
      <p:pic>
        <p:nvPicPr>
          <p:cNvPr id="31" name="Picture 30" descr="2_1.jp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05" y="9923102"/>
            <a:ext cx="2441448" cy="1371600"/>
          </a:xfrm>
          <a:prstGeom prst="rect">
            <a:avLst/>
          </a:prstGeom>
        </p:spPr>
      </p:pic>
      <p:pic>
        <p:nvPicPr>
          <p:cNvPr id="32" name="Picture 31" descr="1_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05" y="8551502"/>
            <a:ext cx="2441448" cy="1373315"/>
          </a:xfrm>
          <a:prstGeom prst="rect">
            <a:avLst/>
          </a:prstGeom>
        </p:spPr>
      </p:pic>
      <p:pic>
        <p:nvPicPr>
          <p:cNvPr id="33" name="Picture 32" descr="2_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05" y="9923102"/>
            <a:ext cx="2441448" cy="1371332"/>
          </a:xfrm>
          <a:prstGeom prst="rect">
            <a:avLst/>
          </a:prstGeom>
        </p:spPr>
      </p:pic>
      <p:pic>
        <p:nvPicPr>
          <p:cNvPr id="34" name="Picture 33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05" y="7179902"/>
            <a:ext cx="2441448" cy="1373315"/>
          </a:xfrm>
          <a:prstGeom prst="rect">
            <a:avLst/>
          </a:prstGeom>
        </p:spPr>
      </p:pic>
      <p:pic>
        <p:nvPicPr>
          <p:cNvPr id="38" name="Picture 37" descr="Screenshot 2016-04-23 12.29.2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2865" y="6390035"/>
            <a:ext cx="2659026" cy="397289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9" name="Picture 38" descr="Screenshot 2016-04-23 12.29.4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1539" y="6935155"/>
            <a:ext cx="2459598" cy="442727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40" name="Picture 39" descr="Screenshot 2016-04-23 12.30.0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8726" y="7402782"/>
            <a:ext cx="2286432" cy="41941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41" name="Straight Arrow Connector 40"/>
          <p:cNvCxnSpPr/>
          <p:nvPr/>
        </p:nvCxnSpPr>
        <p:spPr>
          <a:xfrm flipH="1" flipV="1">
            <a:off x="3279605" y="1793704"/>
            <a:ext cx="2731544" cy="30068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610759" y="2390230"/>
            <a:ext cx="1259646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064044" y="3644837"/>
            <a:ext cx="642294" cy="94836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-135467" y="-1177651"/>
            <a:ext cx="92794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Language-Independent Key </a:t>
            </a:r>
            <a:r>
              <a:rPr lang="en-US" sz="3800" dirty="0" smtClean="0"/>
              <a:t>Phrase Extraction</a:t>
            </a:r>
            <a:endParaRPr lang="en-US" sz="3800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57200" y="-23206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Seed Image Retrieval</a:t>
            </a:r>
            <a:endParaRPr 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57200" y="-346365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HL Document Retrieval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1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03405E-7 1.77233E-6 L -0.26112 -0.00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7872 " pathEditMode="relative" ptsTypes="AA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2 -0.00116 L -0.43728 -0.4213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8" y="-21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0093 L -0.50521 -0.1844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72" y="-928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0869E-6 -4.57658E-6 L -0.24305 -0.37829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-1892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6122E-6 -3.45211E-6 L 0.01893 -0.5599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2799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012E-8 -2.61938E-6 L 3.12012E-8 0.3458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3134 " pathEditMode="relative" ptsTypes="AA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3134 " pathEditMode="relative" ptsTypes="AA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3134 " pathEditMode="relative" ptsTypes="AA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3134 " pathEditMode="relative" ptsTypes="AA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3134 " pathEditMode="relative" ptsTypes="AA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3134 " pathEditMode="relative" ptsTypes="AA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3134 " pathEditMode="relative" ptsTypes="AA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3134 " pathEditMode="relative" ptsTypes="AA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3134 " pathEditMode="relative" ptsTypes="AA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2712 " pathEditMode="relative" ptsTypes="AA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1052 -0.7077 " pathEditMode="relative" ptsTypes="AA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1052 -0.7077 " pathEditMode="relative" ptsTypes="AA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1052 -0.7077 " pathEditMode="relative" ptsTypes="AA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3" grpId="1"/>
      <p:bldP spid="23" grpId="2"/>
      <p:bldP spid="23" grpId="3"/>
      <p:bldP spid="24" grpId="0"/>
      <p:bldP spid="24" grpId="1"/>
      <p:bldP spid="24" grpId="2"/>
      <p:bldP spid="24" grpId="3"/>
      <p:bldP spid="25" grpId="0"/>
      <p:bldP spid="25" grpId="1"/>
      <p:bldP spid="25" grpId="2"/>
      <p:bldP spid="25" grpId="3"/>
      <p:bldP spid="47" grpId="1"/>
      <p:bldP spid="47" grpId="2"/>
      <p:bldP spid="48" grpId="1"/>
      <p:bldP spid="48" grpId="2"/>
      <p:bldP spid="4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66982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Content Placeholder 3" descr="frame_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78" r="-26778"/>
          <a:stretch>
            <a:fillRect/>
          </a:stretch>
        </p:blipFill>
        <p:spPr>
          <a:xfrm>
            <a:off x="-947460" y="952782"/>
            <a:ext cx="11500642" cy="5692237"/>
          </a:xfrm>
        </p:spPr>
      </p:pic>
      <p:sp>
        <p:nvSpPr>
          <p:cNvPr id="6" name="Rectangle 5"/>
          <p:cNvSpPr/>
          <p:nvPr/>
        </p:nvSpPr>
        <p:spPr>
          <a:xfrm>
            <a:off x="3577833" y="952782"/>
            <a:ext cx="5002773" cy="336880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6446" y="952781"/>
            <a:ext cx="2501386" cy="56457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7832" y="4460990"/>
            <a:ext cx="5002773" cy="2122071"/>
          </a:xfrm>
          <a:prstGeom prst="rect">
            <a:avLst/>
          </a:prstGeom>
          <a:noFill/>
          <a:ln w="63500">
            <a:solidFill>
              <a:srgbClr val="8550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4145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37098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HL Knowledge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94"/>
            <a:ext cx="8229600" cy="566120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Apply a state-of-the-art English name tagger (</a:t>
            </a:r>
            <a:r>
              <a:rPr lang="nb-NO" sz="2400" dirty="0"/>
              <a:t>Li et al., </a:t>
            </a:r>
            <a:r>
              <a:rPr lang="nb-NO" sz="2400" dirty="0" smtClean="0"/>
              <a:t>2014</a:t>
            </a:r>
            <a:r>
              <a:rPr lang="en-US" sz="2400" dirty="0" smtClean="0"/>
              <a:t>)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Apply </a:t>
            </a:r>
            <a:r>
              <a:rPr lang="en-US" sz="2400" dirty="0"/>
              <a:t>a state-of-the-art Abstract Meaning </a:t>
            </a:r>
            <a:r>
              <a:rPr lang="en-US" sz="2400" dirty="0" smtClean="0"/>
              <a:t>Representation </a:t>
            </a:r>
            <a:r>
              <a:rPr lang="en-US" sz="2400" dirty="0"/>
              <a:t>(AMR) parser (Wang et al., 2015a</a:t>
            </a:r>
            <a:r>
              <a:rPr lang="en-US" sz="2400" dirty="0" smtClean="0"/>
              <a:t>), and an </a:t>
            </a:r>
            <a:r>
              <a:rPr lang="en-US" sz="2400" dirty="0"/>
              <a:t>AMR based entity linker </a:t>
            </a:r>
            <a:r>
              <a:rPr lang="nb-NO" sz="2400" dirty="0"/>
              <a:t>(Pan et al., </a:t>
            </a:r>
            <a:r>
              <a:rPr lang="nb-NO" sz="2400" dirty="0" smtClean="0"/>
              <a:t>2015</a:t>
            </a:r>
            <a:r>
              <a:rPr lang="nb-NO" sz="2400" dirty="0"/>
              <a:t>) </a:t>
            </a:r>
            <a:endParaRPr lang="en-US" sz="2400" dirty="0" smtClean="0"/>
          </a:p>
          <a:p>
            <a:pPr>
              <a:buFont typeface="Wingdings" charset="2"/>
              <a:buChar char="v"/>
            </a:pPr>
            <a:r>
              <a:rPr lang="en-US" sz="2400" dirty="0" smtClean="0"/>
              <a:t>Expand the Knowledge Base by: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</a:t>
            </a:r>
            <a:r>
              <a:rPr lang="en-US" sz="2000" dirty="0" smtClean="0">
                <a:solidFill>
                  <a:srgbClr val="000000"/>
                </a:solidFill>
              </a:rPr>
              <a:t>ntity prior (English </a:t>
            </a:r>
            <a:r>
              <a:rPr lang="en-US" sz="2000" dirty="0" err="1" smtClean="0">
                <a:solidFill>
                  <a:srgbClr val="000000"/>
                </a:solidFill>
              </a:rPr>
              <a:t>Gigaword</a:t>
            </a:r>
            <a:r>
              <a:rPr lang="en-US" sz="2000" dirty="0" smtClean="0">
                <a:solidFill>
                  <a:srgbClr val="000000"/>
                </a:solidFill>
              </a:rPr>
              <a:t> V5.0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                               When given a name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‘</a:t>
            </a:r>
            <a:r>
              <a:rPr lang="da-DK" sz="1600" i="1" dirty="0" err="1" smtClean="0">
                <a:solidFill>
                  <a:srgbClr val="000000"/>
                </a:solidFill>
              </a:rPr>
              <a:t>Gbagbo</a:t>
            </a:r>
            <a:r>
              <a:rPr lang="da-DK" sz="1600" dirty="0" smtClean="0">
                <a:solidFill>
                  <a:srgbClr val="000000"/>
                </a:solidFill>
              </a:rPr>
              <a:t>’ (</a:t>
            </a:r>
            <a:r>
              <a:rPr lang="en-US" sz="1600" dirty="0">
                <a:solidFill>
                  <a:srgbClr val="000000"/>
                </a:solidFill>
              </a:rPr>
              <a:t>Previous </a:t>
            </a:r>
            <a:r>
              <a:rPr lang="fr-FR" sz="1600" dirty="0" err="1">
                <a:solidFill>
                  <a:srgbClr val="000000"/>
                </a:solidFill>
              </a:rPr>
              <a:t>President</a:t>
            </a:r>
            <a:r>
              <a:rPr lang="fr-FR" sz="1600" dirty="0">
                <a:solidFill>
                  <a:srgbClr val="000000"/>
                </a:solidFill>
              </a:rPr>
              <a:t> of Côte d'Ivoire </a:t>
            </a:r>
            <a:r>
              <a:rPr lang="da-DK" sz="1600" dirty="0" smtClean="0">
                <a:solidFill>
                  <a:srgbClr val="000000"/>
                </a:solidFill>
              </a:rPr>
              <a:t>) ~ ’</a:t>
            </a:r>
            <a:r>
              <a:rPr lang="pt-BR" sz="1600" i="1" dirty="0" err="1" smtClean="0">
                <a:solidFill>
                  <a:srgbClr val="000000"/>
                </a:solidFill>
              </a:rPr>
              <a:t>Damana</a:t>
            </a:r>
            <a:r>
              <a:rPr lang="pt-BR" sz="1600" i="1" dirty="0" smtClean="0">
                <a:solidFill>
                  <a:srgbClr val="000000"/>
                </a:solidFill>
              </a:rPr>
              <a:t> Picasse</a:t>
            </a:r>
            <a:r>
              <a:rPr lang="pt-BR" sz="1600" dirty="0" smtClean="0">
                <a:solidFill>
                  <a:srgbClr val="000000"/>
                </a:solidFill>
              </a:rPr>
              <a:t>’ (</a:t>
            </a:r>
            <a:r>
              <a:rPr lang="en-US" sz="1600" dirty="0" smtClean="0">
                <a:solidFill>
                  <a:srgbClr val="000000"/>
                </a:solidFill>
              </a:rPr>
              <a:t>official </a:t>
            </a:r>
            <a:r>
              <a:rPr lang="en-US" sz="1600" dirty="0">
                <a:solidFill>
                  <a:srgbClr val="000000"/>
                </a:solidFill>
              </a:rPr>
              <a:t>of the electoral </a:t>
            </a:r>
            <a:r>
              <a:rPr lang="en-US" sz="1600" dirty="0" smtClean="0">
                <a:solidFill>
                  <a:srgbClr val="000000"/>
                </a:solidFill>
              </a:rPr>
              <a:t>body)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KB walk (neighbors in KB)</a:t>
            </a:r>
          </a:p>
          <a:p>
            <a:pPr lvl="1"/>
            <a:endParaRPr lang="it-IT" sz="1600" dirty="0" smtClean="0"/>
          </a:p>
          <a:p>
            <a:endParaRPr lang="nb-NO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it-IT" sz="24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14910"/>
              </p:ext>
            </p:extLst>
          </p:nvPr>
        </p:nvGraphicFramePr>
        <p:xfrm>
          <a:off x="1709861" y="4785052"/>
          <a:ext cx="6096000" cy="1828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Relation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Neighbor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1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595959"/>
                          </a:solidFill>
                        </a:rPr>
                        <a:t>Is founder of</a:t>
                      </a:r>
                      <a:endParaRPr lang="en-US" sz="1400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 smtClean="0">
                          <a:solidFill>
                            <a:srgbClr val="595959"/>
                          </a:solidFill>
                        </a:rPr>
                        <a:t>SpaceX</a:t>
                      </a:r>
                      <a:endParaRPr lang="en-US" sz="1400" i="1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1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595959"/>
                          </a:solidFill>
                        </a:rPr>
                        <a:t>Is founder of</a:t>
                      </a:r>
                      <a:endParaRPr lang="en-US" sz="1400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595959"/>
                          </a:solidFill>
                        </a:rPr>
                        <a:t>Tesla</a:t>
                      </a:r>
                      <a:r>
                        <a:rPr lang="en-US" sz="1400" i="1" baseline="0" dirty="0" smtClean="0">
                          <a:solidFill>
                            <a:srgbClr val="595959"/>
                          </a:solidFill>
                        </a:rPr>
                        <a:t> Motors</a:t>
                      </a:r>
                      <a:endParaRPr lang="en-US" sz="1400" i="1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31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595959"/>
                          </a:solidFill>
                        </a:rPr>
                        <a:t>Birth place</a:t>
                      </a:r>
                      <a:endParaRPr lang="en-US" sz="1400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595959"/>
                          </a:solidFill>
                        </a:rPr>
                        <a:t>Pretoria</a:t>
                      </a:r>
                      <a:endParaRPr lang="en-US" sz="1400" i="1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31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595959"/>
                          </a:solidFill>
                        </a:rPr>
                        <a:t>Alma mater</a:t>
                      </a:r>
                      <a:endParaRPr lang="en-US" sz="1400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595959"/>
                          </a:solidFill>
                        </a:rPr>
                        <a:t>University of Pennsylvania</a:t>
                      </a:r>
                      <a:endParaRPr lang="en-US" sz="1400" i="1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31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595959"/>
                          </a:solidFill>
                        </a:rPr>
                        <a:t>Parents</a:t>
                      </a:r>
                      <a:endParaRPr lang="en-US" sz="1400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rgbClr val="595959"/>
                          </a:solidFill>
                        </a:rPr>
                        <a:t>Errol Musk</a:t>
                      </a:r>
                      <a:endParaRPr lang="en-US" sz="1400" i="1" dirty="0">
                        <a:solidFill>
                          <a:srgbClr val="59595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15876" y="6635293"/>
            <a:ext cx="302024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/>
              <a:t>Neighbors of Entity “</a:t>
            </a:r>
            <a:r>
              <a:rPr lang="en-US" sz="2000" b="1" i="1" baseline="30000" dirty="0" err="1" smtClean="0"/>
              <a:t>Elon</a:t>
            </a:r>
            <a:r>
              <a:rPr lang="en-US" sz="2000" b="1" i="1" baseline="30000" dirty="0" smtClean="0"/>
              <a:t> Musk</a:t>
            </a:r>
            <a:r>
              <a:rPr lang="en-US" sz="2000" baseline="30000" dirty="0" smtClean="0"/>
              <a:t>”.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895956"/>
              </p:ext>
            </p:extLst>
          </p:nvPr>
        </p:nvGraphicFramePr>
        <p:xfrm>
          <a:off x="1546268" y="3526367"/>
          <a:ext cx="1534676" cy="46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4" imgW="609600" imgH="241300" progId="Equation.3">
                  <p:embed/>
                </p:oleObj>
              </mc:Choice>
              <mc:Fallback>
                <p:oleObj name="Equation" r:id="rId4" imgW="6096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6268" y="3526367"/>
                        <a:ext cx="1534676" cy="46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3302000"/>
            <a:ext cx="609600" cy="24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3302000"/>
            <a:ext cx="609600" cy="24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100" y="3314700"/>
            <a:ext cx="177800" cy="215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100" y="3314700"/>
            <a:ext cx="177800" cy="215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100" y="3314700"/>
            <a:ext cx="177800" cy="215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100" y="3314700"/>
            <a:ext cx="177800" cy="215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100" y="3314700"/>
            <a:ext cx="177800" cy="215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100" y="3314700"/>
            <a:ext cx="177800" cy="215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100" y="3314700"/>
            <a:ext cx="177800" cy="215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3100" y="3314700"/>
            <a:ext cx="177800" cy="215900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417256"/>
              </p:ext>
            </p:extLst>
          </p:nvPr>
        </p:nvGraphicFramePr>
        <p:xfrm>
          <a:off x="4788427" y="3570817"/>
          <a:ext cx="4476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8" imgW="177800" imgH="215900" progId="Equation.3">
                  <p:embed/>
                </p:oleObj>
              </mc:Choice>
              <mc:Fallback>
                <p:oleObj name="Equation" r:id="rId8" imgW="17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88427" y="3570817"/>
                        <a:ext cx="447675" cy="41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04863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66982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Content Placeholder 3" descr="frame_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78" r="-26778"/>
          <a:stretch>
            <a:fillRect/>
          </a:stretch>
        </p:blipFill>
        <p:spPr>
          <a:xfrm>
            <a:off x="-947460" y="952782"/>
            <a:ext cx="11500642" cy="5692237"/>
          </a:xfrm>
        </p:spPr>
      </p:pic>
      <p:sp>
        <p:nvSpPr>
          <p:cNvPr id="6" name="Rectangle 5"/>
          <p:cNvSpPr/>
          <p:nvPr/>
        </p:nvSpPr>
        <p:spPr>
          <a:xfrm>
            <a:off x="3594766" y="4321586"/>
            <a:ext cx="4985840" cy="227696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6446" y="952781"/>
            <a:ext cx="2501386" cy="564576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7832" y="952782"/>
            <a:ext cx="5002773" cy="3301718"/>
          </a:xfrm>
          <a:prstGeom prst="rect">
            <a:avLst/>
          </a:prstGeom>
          <a:noFill/>
          <a:ln w="63500">
            <a:solidFill>
              <a:srgbClr val="8550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0598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6280</TotalTime>
  <Words>898</Words>
  <Application>Microsoft Macintosh PowerPoint</Application>
  <PresentationFormat>On-screen Show (4:3)</PresentationFormat>
  <Paragraphs>242</Paragraphs>
  <Slides>19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Equation</vt:lpstr>
      <vt:lpstr>A Multi-media Approach to Cross-lingual Entity Knowledge Transfer  </vt:lpstr>
      <vt:lpstr>PowerPoint Presentation</vt:lpstr>
      <vt:lpstr>PowerPoint Presentation</vt:lpstr>
      <vt:lpstr>PowerPoint Presentation</vt:lpstr>
      <vt:lpstr>Overview</vt:lpstr>
      <vt:lpstr>Input IL Document</vt:lpstr>
      <vt:lpstr>Overview</vt:lpstr>
      <vt:lpstr>HL Knowledge Extraction</vt:lpstr>
      <vt:lpstr>Overview</vt:lpstr>
      <vt:lpstr>Case study 1: name tagging</vt:lpstr>
      <vt:lpstr>Case study 1: name tagging Cont.</vt:lpstr>
      <vt:lpstr>Cross-lingual Cross-media Knowledge Graphs</vt:lpstr>
      <vt:lpstr>Case Study 2: Entity Linking</vt:lpstr>
      <vt:lpstr>Experiments</vt:lpstr>
      <vt:lpstr>Name Tagging Performance</vt:lpstr>
      <vt:lpstr>Name Tagging Performance</vt:lpstr>
      <vt:lpstr>Entity Linking Performance</vt:lpstr>
      <vt:lpstr>Conclusion and Future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Multi-media Approach to Cross-lingual Entity Knowledge Transfer  </dc:title>
  <dc:creator>Dylan</dc:creator>
  <cp:lastModifiedBy>Dylan</cp:lastModifiedBy>
  <cp:revision>70</cp:revision>
  <dcterms:created xsi:type="dcterms:W3CDTF">2016-08-03T13:45:45Z</dcterms:created>
  <dcterms:modified xsi:type="dcterms:W3CDTF">2016-08-08T08:57:55Z</dcterms:modified>
</cp:coreProperties>
</file>